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263" r:id="rId11"/>
    <p:sldId id="333" r:id="rId12"/>
    <p:sldId id="299" r:id="rId13"/>
    <p:sldId id="334" r:id="rId14"/>
    <p:sldId id="335" r:id="rId15"/>
    <p:sldId id="336" r:id="rId16"/>
    <p:sldId id="337" r:id="rId17"/>
    <p:sldId id="338" r:id="rId18"/>
    <p:sldId id="339" r:id="rId19"/>
    <p:sldId id="340" r:id="rId20"/>
    <p:sldId id="277" r:id="rId21"/>
    <p:sldId id="284" r:id="rId22"/>
    <p:sldId id="342" r:id="rId23"/>
    <p:sldId id="343" r:id="rId24"/>
    <p:sldId id="344" r:id="rId25"/>
    <p:sldId id="345" r:id="rId26"/>
    <p:sldId id="346" r:id="rId27"/>
    <p:sldId id="347"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52" r:id="rId43"/>
    <p:sldId id="321" r:id="rId44"/>
    <p:sldId id="348" r:id="rId45"/>
    <p:sldId id="351" r:id="rId46"/>
    <p:sldId id="349" r:id="rId47"/>
    <p:sldId id="288" r:id="rId48"/>
    <p:sldId id="35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0D27B6B-AAE1-14A4-7DED-08C84A075005}" v="506" dt="2024-08-25T14:28:26.006"/>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55" d="100"/>
          <a:sy n="55" d="100"/>
        </p:scale>
        <p:origin x="1268" y="3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4034964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606523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42</a:t>
            </a:fld>
            <a:endParaRPr lang="en-US"/>
          </a:p>
        </p:txBody>
      </p:sp>
    </p:spTree>
    <p:extLst>
      <p:ext uri="{BB962C8B-B14F-4D97-AF65-F5344CB8AC3E}">
        <p14:creationId xmlns:p14="http://schemas.microsoft.com/office/powerpoint/2010/main" val="20288903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44</a:t>
            </a:fld>
            <a:endParaRPr lang="en-US"/>
          </a:p>
        </p:txBody>
      </p:sp>
    </p:spTree>
    <p:extLst>
      <p:ext uri="{BB962C8B-B14F-4D97-AF65-F5344CB8AC3E}">
        <p14:creationId xmlns:p14="http://schemas.microsoft.com/office/powerpoint/2010/main" val="1134161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19</a:t>
            </a:fld>
            <a:endParaRPr lang="en-US"/>
          </a:p>
        </p:txBody>
      </p:sp>
    </p:spTree>
    <p:extLst>
      <p:ext uri="{BB962C8B-B14F-4D97-AF65-F5344CB8AC3E}">
        <p14:creationId xmlns:p14="http://schemas.microsoft.com/office/powerpoint/2010/main" val="4163670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34845917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5741680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27948066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23</a:t>
            </a:fld>
            <a:endParaRPr lang="en-US"/>
          </a:p>
        </p:txBody>
      </p:sp>
    </p:spTree>
    <p:extLst>
      <p:ext uri="{BB962C8B-B14F-4D97-AF65-F5344CB8AC3E}">
        <p14:creationId xmlns:p14="http://schemas.microsoft.com/office/powerpoint/2010/main" val="39445678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24</a:t>
            </a:fld>
            <a:endParaRPr lang="en-US"/>
          </a:p>
        </p:txBody>
      </p:sp>
    </p:spTree>
    <p:extLst>
      <p:ext uri="{BB962C8B-B14F-4D97-AF65-F5344CB8AC3E}">
        <p14:creationId xmlns:p14="http://schemas.microsoft.com/office/powerpoint/2010/main" val="20338853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ongnguyencbct/IBM-DS-Course-Repo/blob/main/Applied_Data_Science_Capstone/2_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ongnguyencbct/IBM-DS-Course-Repo/blob/main/Applied_Data_Science_Capstone/3_jupyter-spacex-Data_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ongnguyencbct/IBM-DS-Course-Repo/blob/main/Applied_Data_Science_Capstone/5_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ongnguyencbct/IBM-DS-Course-Repo/blob/main/Applied_Data_Science_Capstone/4_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ongnguyencbct/IBM-DS-Course-Repo/blob/main/Applied_Data_Science_Capstone/6_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ongnguyencbct/IBM-DS-Course-Repo/blob/main/Applied_Data_Science_Capstone/7_dash_interactivity.py"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ongnguyencbct/IBM-DS-Course-Repo/blob/main/Applied_Data_Science_Capstone/8_SpaceX_Machine_Learning_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ongnguyencbct/IBM-DS-Course-Repo/blob/main/Applied_Data_Science_Capstone/1_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8455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Nguyen Van Duc Long</a:t>
            </a:r>
          </a:p>
          <a:p>
            <a:r>
              <a:rPr lang="en-US" dirty="0">
                <a:solidFill>
                  <a:schemeClr val="bg2"/>
                </a:solidFill>
                <a:latin typeface="Abadi" panose="020B0604020104020204" pitchFamily="34" charset="0"/>
                <a:ea typeface="SF Pro" pitchFamily="2" charset="0"/>
                <a:cs typeface="SF Pro" pitchFamily="2" charset="0"/>
              </a:rPr>
              <a:t>Aug 24</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5751048"/>
            <a:ext cx="10075789" cy="676163"/>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https://github.com/longnguyencbct/IBM-DS-Course-Repo/blob/main/Applied_Data_Science_Capstone/2_jupyter-labs-webscraping.ipynb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pic>
        <p:nvPicPr>
          <p:cNvPr id="2052" name="Picture 4">
            <a:extLst>
              <a:ext uri="{FF2B5EF4-FFF2-40B4-BE49-F238E27FC236}">
                <a16:creationId xmlns:a16="http://schemas.microsoft.com/office/drawing/2014/main" id="{29195AB6-5F68-3339-2977-7F006B294C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11600" y="1224781"/>
            <a:ext cx="4368799" cy="4623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13504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5751048"/>
            <a:ext cx="10075789" cy="676163"/>
          </a:xfrm>
          <a:prstGeom prst="rect">
            <a:avLst/>
          </a:prstGeom>
        </p:spPr>
        <p:txBody>
          <a:bodyPr vert="horz" lIns="91440" tIns="45720" rIns="91440" bIns="45720" rtlCol="0" anchor="t">
            <a:normAutofit fontScale="85000" lnSpcReduction="10000"/>
          </a:bodyPr>
          <a:lstStyle/>
          <a:p>
            <a:pPr>
              <a:lnSpc>
                <a:spcPct val="100000"/>
              </a:lnSpc>
              <a:spcBef>
                <a:spcPts val="1400"/>
              </a:spcBef>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URL: </a:t>
            </a:r>
            <a:r>
              <a:rPr lang="en-US" sz="2200" dirty="0">
                <a:solidFill>
                  <a:schemeClr val="accent3">
                    <a:lumMod val="25000"/>
                  </a:schemeClr>
                </a:solidFill>
                <a:latin typeface="Abadi" panose="020B0604020104020204" pitchFamily="34" charset="0"/>
                <a:hlinkClick r:id="rId3"/>
              </a:rPr>
              <a:t>https://github.com/longnguyencbct/IBM-DS-Course-Repo/blob/main/Applied_Data_Science_Capstone/3_jupyter-spacex-Data_wrangling.ipynb</a:t>
            </a: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Analysis and Data Wrangling</a:t>
            </a:r>
          </a:p>
        </p:txBody>
      </p:sp>
      <p:pic>
        <p:nvPicPr>
          <p:cNvPr id="3074" name="Picture 2">
            <a:extLst>
              <a:ext uri="{FF2B5EF4-FFF2-40B4-BE49-F238E27FC236}">
                <a16:creationId xmlns:a16="http://schemas.microsoft.com/office/drawing/2014/main" id="{119B96F2-DD30-4071-C2AE-F11A9A1DAD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908" y="1612900"/>
            <a:ext cx="10780183" cy="3632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055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5751048"/>
            <a:ext cx="10164690" cy="1106952"/>
          </a:xfrm>
          <a:prstGeom prst="rect">
            <a:avLst/>
          </a:prstGeom>
        </p:spPr>
        <p:txBody>
          <a:bodyPr vert="horz" lIns="91440" tIns="45720" rIns="91440" bIns="45720" rtlCol="0" anchor="t">
            <a:noAutofit/>
          </a:bodyPr>
          <a:lstStyle/>
          <a:p>
            <a:pPr>
              <a:lnSpc>
                <a:spcPct val="100000"/>
              </a:lnSpc>
              <a:spcBef>
                <a:spcPts val="1400"/>
              </a:spcBef>
            </a:pP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a:t>
            </a:r>
            <a:r>
              <a:rPr lang="en-US" sz="2000" dirty="0">
                <a:solidFill>
                  <a:schemeClr val="accent3">
                    <a:lumMod val="25000"/>
                  </a:schemeClr>
                </a:solidFill>
                <a:latin typeface="Abadi" panose="020B0604020104020204" pitchFamily="34" charset="0"/>
                <a:hlinkClick r:id="rId3"/>
              </a:rPr>
              <a:t>https://github.com/longnguyencbct/IBM-DS-Course-Repo/blob/main/Applied_Data_Science_Capstone/5_jupyter-labs-eda-dataviz.ipynb</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4098" name="Picture 2">
            <a:extLst>
              <a:ext uri="{FF2B5EF4-FFF2-40B4-BE49-F238E27FC236}">
                <a16:creationId xmlns:a16="http://schemas.microsoft.com/office/drawing/2014/main" id="{CC0911BC-D322-2F65-6541-DF3E3E3943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8000" y="1294825"/>
            <a:ext cx="8635999" cy="46071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00838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5888560"/>
            <a:ext cx="10164690" cy="969439"/>
          </a:xfrm>
          <a:prstGeom prst="rect">
            <a:avLst/>
          </a:prstGeom>
        </p:spPr>
        <p:txBody>
          <a:bodyPr vert="horz" lIns="91440" tIns="45720" rIns="91440" bIns="45720" rtlCol="0" anchor="t">
            <a:noAutofit/>
          </a:bodyPr>
          <a:lstStyle/>
          <a:p>
            <a:pPr>
              <a:lnSpc>
                <a:spcPct val="100000"/>
              </a:lnSpc>
              <a:spcBef>
                <a:spcPts val="1400"/>
              </a:spcBef>
            </a:pP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a:t>
            </a:r>
            <a:r>
              <a:rPr lang="en-US" sz="2000" dirty="0">
                <a:solidFill>
                  <a:schemeClr val="accent3">
                    <a:lumMod val="25000"/>
                  </a:schemeClr>
                </a:solidFill>
                <a:latin typeface="Abadi" panose="020B0604020104020204" pitchFamily="34" charset="0"/>
                <a:hlinkClick r:id="rId3"/>
              </a:rPr>
              <a:t>https://github.com/longnguyencbct/IBM-DS-Course-Repo/blob/main/Applied_Data_Science_Capstone/4_jupyter-labs-eda-sql-coursera_sqllite.ipynb</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5124" name="Picture 4">
            <a:extLst>
              <a:ext uri="{FF2B5EF4-FFF2-40B4-BE49-F238E27FC236}">
                <a16:creationId xmlns:a16="http://schemas.microsoft.com/office/drawing/2014/main" id="{07754F87-2534-4F10-53F6-47F284EB98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63082" y="1253380"/>
            <a:ext cx="8465836" cy="4818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80814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5888560"/>
            <a:ext cx="10164690" cy="969439"/>
          </a:xfrm>
          <a:prstGeom prst="rect">
            <a:avLst/>
          </a:prstGeom>
        </p:spPr>
        <p:txBody>
          <a:bodyPr vert="horz" lIns="91440" tIns="45720" rIns="91440" bIns="45720" rtlCol="0" anchor="t">
            <a:noAutofit/>
          </a:bodyPr>
          <a:lstStyle/>
          <a:p>
            <a:pPr>
              <a:lnSpc>
                <a:spcPct val="100000"/>
              </a:lnSpc>
              <a:spcBef>
                <a:spcPts val="1400"/>
              </a:spcBef>
            </a:pP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a:t>
            </a:r>
            <a:r>
              <a:rPr lang="en-US" sz="2000" dirty="0">
                <a:solidFill>
                  <a:schemeClr val="accent3">
                    <a:lumMod val="25000"/>
                  </a:schemeClr>
                </a:solidFill>
                <a:latin typeface="Abadi" panose="020B0604020104020204" pitchFamily="34" charset="0"/>
                <a:hlinkClick r:id="rId3"/>
              </a:rPr>
              <a:t>https://github.com/longnguyencbct/IBM-DS-Course-Repo/blob/main/Applied_Data_Science_Capstone/6_lab_jupyter_launch_site_location.ipynb</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146" name="Picture 2">
            <a:extLst>
              <a:ext uri="{FF2B5EF4-FFF2-40B4-BE49-F238E27FC236}">
                <a16:creationId xmlns:a16="http://schemas.microsoft.com/office/drawing/2014/main" id="{66A115C1-56C0-DDED-464D-81A10A561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94931" y="1194800"/>
            <a:ext cx="4402138" cy="48582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6526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1" y="5308599"/>
            <a:ext cx="10164690" cy="969439"/>
          </a:xfrm>
          <a:prstGeom prst="rect">
            <a:avLst/>
          </a:prstGeom>
        </p:spPr>
        <p:txBody>
          <a:bodyPr vert="horz" lIns="91440" tIns="45720" rIns="91440" bIns="45720" rtlCol="0" anchor="t">
            <a:noAutofit/>
          </a:bodyPr>
          <a:lstStyle/>
          <a:p>
            <a:pPr>
              <a:lnSpc>
                <a:spcPct val="100000"/>
              </a:lnSpc>
              <a:spcBef>
                <a:spcPts val="1400"/>
              </a:spcBef>
            </a:pP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a:t>
            </a:r>
            <a:r>
              <a:rPr lang="en-US" sz="2000" dirty="0">
                <a:solidFill>
                  <a:schemeClr val="accent3">
                    <a:lumMod val="25000"/>
                  </a:schemeClr>
                </a:solidFill>
                <a:latin typeface="Abadi" panose="020B0604020104020204" pitchFamily="34" charset="0"/>
                <a:hlinkClick r:id="rId3"/>
              </a:rPr>
              <a:t>https://github.com/longnguyencbct/IBM-DS-Course-Repo/blob/main/Applied_Data_Science_Capstone/7_dash_interactivity.py</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7170" name="Picture 2">
            <a:extLst>
              <a:ext uri="{FF2B5EF4-FFF2-40B4-BE49-F238E27FC236}">
                <a16:creationId xmlns:a16="http://schemas.microsoft.com/office/drawing/2014/main" id="{F54E11B9-0AE4-A44D-13F5-E3760ABF07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581" y="1549400"/>
            <a:ext cx="11204838" cy="37591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3549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45466" y="5654059"/>
            <a:ext cx="10164690" cy="969439"/>
          </a:xfrm>
          <a:prstGeom prst="rect">
            <a:avLst/>
          </a:prstGeom>
        </p:spPr>
        <p:txBody>
          <a:bodyPr vert="horz" lIns="91440" tIns="45720" rIns="91440" bIns="45720" rtlCol="0" anchor="t">
            <a:noAutofit/>
          </a:bodyPr>
          <a:lstStyle/>
          <a:p>
            <a:pPr>
              <a:lnSpc>
                <a:spcPct val="100000"/>
              </a:lnSpc>
              <a:spcBef>
                <a:spcPts val="1400"/>
              </a:spcBef>
            </a:pP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a:t>
            </a:r>
            <a:r>
              <a:rPr lang="en-US" sz="2000" dirty="0">
                <a:solidFill>
                  <a:schemeClr val="accent3">
                    <a:lumMod val="25000"/>
                  </a:schemeClr>
                </a:solidFill>
                <a:latin typeface="Abadi" panose="020B0604020104020204" pitchFamily="34" charset="0"/>
                <a:hlinkClick r:id="rId3"/>
              </a:rPr>
              <a:t>https://github.com/longnguyencbct/IBM-DS-Course-Repo/blob/main/Applied_Data_Science_Capstone/8_SpaceX_Machine_Learning_Prediction.ipynb</a:t>
            </a:r>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8196" name="Picture 4">
            <a:extLst>
              <a:ext uri="{FF2B5EF4-FFF2-40B4-BE49-F238E27FC236}">
                <a16:creationId xmlns:a16="http://schemas.microsoft.com/office/drawing/2014/main" id="{2BE7047D-6858-60E6-ED68-D70081681AC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811" y="1193197"/>
            <a:ext cx="8381999" cy="4471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9141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82150"/>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 Visualize the relationship between Flight Number and Launch Site</a:t>
            </a:r>
            <a:endParaRPr lang="en-US" dirty="0">
              <a:solidFill>
                <a:srgbClr val="0B49CB"/>
              </a:solidFill>
            </a:endParaRPr>
          </a:p>
        </p:txBody>
      </p:sp>
      <p:pic>
        <p:nvPicPr>
          <p:cNvPr id="5" name="Picture 4">
            <a:extLst>
              <a:ext uri="{FF2B5EF4-FFF2-40B4-BE49-F238E27FC236}">
                <a16:creationId xmlns:a16="http://schemas.microsoft.com/office/drawing/2014/main" id="{A5667367-FB2A-99E5-19B7-D2DBA7D8F39C}"/>
              </a:ext>
            </a:extLst>
          </p:cNvPr>
          <p:cNvPicPr>
            <a:picLocks noChangeAspect="1"/>
          </p:cNvPicPr>
          <p:nvPr/>
        </p:nvPicPr>
        <p:blipFill>
          <a:blip r:embed="rId4"/>
          <a:stretch>
            <a:fillRect/>
          </a:stretch>
        </p:blipFill>
        <p:spPr>
          <a:xfrm>
            <a:off x="3524250" y="1475049"/>
            <a:ext cx="5143500" cy="4657725"/>
          </a:xfrm>
          <a:prstGeom prst="rect">
            <a:avLst/>
          </a:prstGeom>
        </p:spPr>
      </p:pic>
      <p:sp>
        <p:nvSpPr>
          <p:cNvPr id="6" name="Text Placeholder 2">
            <a:extLst>
              <a:ext uri="{FF2B5EF4-FFF2-40B4-BE49-F238E27FC236}">
                <a16:creationId xmlns:a16="http://schemas.microsoft.com/office/drawing/2014/main" id="{82304909-7804-669B-39B0-BF834F6B8010}"/>
              </a:ext>
            </a:extLst>
          </p:cNvPr>
          <p:cNvSpPr txBox="1">
            <a:spLocks/>
          </p:cNvSpPr>
          <p:nvPr/>
        </p:nvSpPr>
        <p:spPr>
          <a:xfrm>
            <a:off x="2065411" y="6287023"/>
            <a:ext cx="79248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t>Insight</a:t>
            </a:r>
            <a:r>
              <a:rPr lang="en-US" sz="2000" dirty="0"/>
              <a:t>: VAFB SLC 4E and KSC LC 39A Launch Sites have high success rates</a:t>
            </a:r>
          </a:p>
        </p:txBody>
      </p:sp>
    </p:spTree>
    <p:extLst>
      <p:ext uri="{BB962C8B-B14F-4D97-AF65-F5344CB8AC3E}">
        <p14:creationId xmlns:p14="http://schemas.microsoft.com/office/powerpoint/2010/main" val="3886711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8215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 </a:t>
            </a:r>
          </a:p>
          <a:p>
            <a:r>
              <a:rPr lang="en-US" dirty="0">
                <a:solidFill>
                  <a:srgbClr val="0B49CB"/>
                </a:solidFill>
                <a:latin typeface="Abadi"/>
              </a:rPr>
              <a:t>Visualize the relationship between Payload and Launch Site</a:t>
            </a:r>
            <a:endParaRPr lang="en-US" dirty="0">
              <a:solidFill>
                <a:srgbClr val="0B49CB"/>
              </a:solidFill>
            </a:endParaRPr>
          </a:p>
        </p:txBody>
      </p:sp>
      <p:pic>
        <p:nvPicPr>
          <p:cNvPr id="3" name="Picture 2">
            <a:extLst>
              <a:ext uri="{FF2B5EF4-FFF2-40B4-BE49-F238E27FC236}">
                <a16:creationId xmlns:a16="http://schemas.microsoft.com/office/drawing/2014/main" id="{3D1B0CD8-EB43-A6F3-21B7-ABD93901795D}"/>
              </a:ext>
            </a:extLst>
          </p:cNvPr>
          <p:cNvPicPr>
            <a:picLocks noChangeAspect="1"/>
          </p:cNvPicPr>
          <p:nvPr/>
        </p:nvPicPr>
        <p:blipFill>
          <a:blip r:embed="rId4"/>
          <a:stretch>
            <a:fillRect/>
          </a:stretch>
        </p:blipFill>
        <p:spPr>
          <a:xfrm>
            <a:off x="2986087" y="1371600"/>
            <a:ext cx="6219825" cy="4114800"/>
          </a:xfrm>
          <a:prstGeom prst="rect">
            <a:avLst/>
          </a:prstGeom>
        </p:spPr>
      </p:pic>
      <p:sp>
        <p:nvSpPr>
          <p:cNvPr id="6" name="Text Placeholder 2">
            <a:extLst>
              <a:ext uri="{FF2B5EF4-FFF2-40B4-BE49-F238E27FC236}">
                <a16:creationId xmlns:a16="http://schemas.microsoft.com/office/drawing/2014/main" id="{A5CDB598-C84E-00B1-A616-F67ED50738C0}"/>
              </a:ext>
            </a:extLst>
          </p:cNvPr>
          <p:cNvSpPr txBox="1">
            <a:spLocks/>
          </p:cNvSpPr>
          <p:nvPr/>
        </p:nvSpPr>
        <p:spPr>
          <a:xfrm>
            <a:off x="1485899" y="5634497"/>
            <a:ext cx="92202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t>Insight</a:t>
            </a:r>
            <a:r>
              <a:rPr lang="en-US" sz="2000" dirty="0"/>
              <a:t>: Very high success rate when Payload Mass is between [2000,5000]. Payload Mass above 8000 also has high success rate, but low statistical significance.</a:t>
            </a:r>
          </a:p>
        </p:txBody>
      </p:sp>
    </p:spTree>
    <p:extLst>
      <p:ext uri="{BB962C8B-B14F-4D97-AF65-F5344CB8AC3E}">
        <p14:creationId xmlns:p14="http://schemas.microsoft.com/office/powerpoint/2010/main" val="21173835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82151"/>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 </a:t>
            </a:r>
          </a:p>
          <a:p>
            <a:r>
              <a:rPr lang="en-US" dirty="0">
                <a:solidFill>
                  <a:srgbClr val="0B49CB"/>
                </a:solidFill>
                <a:latin typeface="Abadi"/>
              </a:rPr>
              <a:t>Visualize the relationship between success rate of each orbit type </a:t>
            </a:r>
            <a:endParaRPr lang="en-US" dirty="0">
              <a:solidFill>
                <a:srgbClr val="0B49CB"/>
              </a:solidFill>
            </a:endParaRPr>
          </a:p>
        </p:txBody>
      </p:sp>
      <p:pic>
        <p:nvPicPr>
          <p:cNvPr id="5" name="Picture 4">
            <a:extLst>
              <a:ext uri="{FF2B5EF4-FFF2-40B4-BE49-F238E27FC236}">
                <a16:creationId xmlns:a16="http://schemas.microsoft.com/office/drawing/2014/main" id="{F5B92E6E-BE68-810F-6C7A-468A1104FEC2}"/>
              </a:ext>
            </a:extLst>
          </p:cNvPr>
          <p:cNvPicPr>
            <a:picLocks noChangeAspect="1"/>
          </p:cNvPicPr>
          <p:nvPr/>
        </p:nvPicPr>
        <p:blipFill>
          <a:blip r:embed="rId4"/>
          <a:stretch>
            <a:fillRect/>
          </a:stretch>
        </p:blipFill>
        <p:spPr>
          <a:xfrm>
            <a:off x="3395662" y="1499236"/>
            <a:ext cx="5400675" cy="4114800"/>
          </a:xfrm>
          <a:prstGeom prst="rect">
            <a:avLst/>
          </a:prstGeom>
        </p:spPr>
      </p:pic>
      <p:sp>
        <p:nvSpPr>
          <p:cNvPr id="6" name="Text Placeholder 2">
            <a:extLst>
              <a:ext uri="{FF2B5EF4-FFF2-40B4-BE49-F238E27FC236}">
                <a16:creationId xmlns:a16="http://schemas.microsoft.com/office/drawing/2014/main" id="{2A23BAF5-5BF8-2231-3988-4498254E8EFD}"/>
              </a:ext>
            </a:extLst>
          </p:cNvPr>
          <p:cNvSpPr txBox="1">
            <a:spLocks/>
          </p:cNvSpPr>
          <p:nvPr/>
        </p:nvSpPr>
        <p:spPr>
          <a:xfrm>
            <a:off x="2065411" y="5658283"/>
            <a:ext cx="79248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t>Insight</a:t>
            </a:r>
            <a:r>
              <a:rPr lang="en-US" sz="2000" dirty="0"/>
              <a:t>: ES-L1, GEO, HEO, SSO, VLEO Orbits has high success rate. But this has not considered statistical significance. </a:t>
            </a:r>
          </a:p>
        </p:txBody>
      </p:sp>
    </p:spTree>
    <p:extLst>
      <p:ext uri="{BB962C8B-B14F-4D97-AF65-F5344CB8AC3E}">
        <p14:creationId xmlns:p14="http://schemas.microsoft.com/office/powerpoint/2010/main" val="15339923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186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 </a:t>
            </a:r>
          </a:p>
          <a:p>
            <a:r>
              <a:rPr lang="en-US" dirty="0">
                <a:solidFill>
                  <a:srgbClr val="0B49CB"/>
                </a:solidFill>
                <a:latin typeface="Abadi"/>
              </a:rPr>
              <a:t>Visualize the relationship between Flight Number and Orbit type</a:t>
            </a:r>
            <a:endParaRPr lang="en-US" dirty="0">
              <a:solidFill>
                <a:srgbClr val="0B49CB"/>
              </a:solidFill>
            </a:endParaRPr>
          </a:p>
        </p:txBody>
      </p:sp>
      <p:pic>
        <p:nvPicPr>
          <p:cNvPr id="3" name="Picture 2">
            <a:extLst>
              <a:ext uri="{FF2B5EF4-FFF2-40B4-BE49-F238E27FC236}">
                <a16:creationId xmlns:a16="http://schemas.microsoft.com/office/drawing/2014/main" id="{C4F9D321-F056-40EC-B4B0-F2F53E61C28F}"/>
              </a:ext>
            </a:extLst>
          </p:cNvPr>
          <p:cNvPicPr>
            <a:picLocks noChangeAspect="1"/>
          </p:cNvPicPr>
          <p:nvPr/>
        </p:nvPicPr>
        <p:blipFill>
          <a:blip r:embed="rId4"/>
          <a:stretch>
            <a:fillRect/>
          </a:stretch>
        </p:blipFill>
        <p:spPr>
          <a:xfrm>
            <a:off x="3314700" y="1371600"/>
            <a:ext cx="5562600" cy="4114800"/>
          </a:xfrm>
          <a:prstGeom prst="rect">
            <a:avLst/>
          </a:prstGeom>
        </p:spPr>
      </p:pic>
      <p:sp>
        <p:nvSpPr>
          <p:cNvPr id="6" name="Text Placeholder 2">
            <a:extLst>
              <a:ext uri="{FF2B5EF4-FFF2-40B4-BE49-F238E27FC236}">
                <a16:creationId xmlns:a16="http://schemas.microsoft.com/office/drawing/2014/main" id="{24E6A531-7815-4112-1C64-9E61B24EDB27}"/>
              </a:ext>
            </a:extLst>
          </p:cNvPr>
          <p:cNvSpPr txBox="1">
            <a:spLocks/>
          </p:cNvSpPr>
          <p:nvPr/>
        </p:nvSpPr>
        <p:spPr>
          <a:xfrm>
            <a:off x="2065411" y="5658283"/>
            <a:ext cx="79248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t>Insight</a:t>
            </a:r>
            <a:r>
              <a:rPr lang="en-US" sz="2000" dirty="0"/>
              <a:t>: LEO Orbit option has improved success rate over time. </a:t>
            </a:r>
          </a:p>
        </p:txBody>
      </p:sp>
    </p:spTree>
    <p:extLst>
      <p:ext uri="{BB962C8B-B14F-4D97-AF65-F5344CB8AC3E}">
        <p14:creationId xmlns:p14="http://schemas.microsoft.com/office/powerpoint/2010/main" val="3160815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31350"/>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 </a:t>
            </a:r>
          </a:p>
          <a:p>
            <a:r>
              <a:rPr lang="en-US" dirty="0">
                <a:solidFill>
                  <a:srgbClr val="0B49CB"/>
                </a:solidFill>
                <a:latin typeface="Abadi"/>
              </a:rPr>
              <a:t>Visualize the relationship between Payload and Orbit type</a:t>
            </a:r>
            <a:endParaRPr lang="en-US" dirty="0">
              <a:solidFill>
                <a:srgbClr val="0B49CB"/>
              </a:solidFill>
            </a:endParaRPr>
          </a:p>
        </p:txBody>
      </p:sp>
      <p:pic>
        <p:nvPicPr>
          <p:cNvPr id="5" name="Picture 4">
            <a:extLst>
              <a:ext uri="{FF2B5EF4-FFF2-40B4-BE49-F238E27FC236}">
                <a16:creationId xmlns:a16="http://schemas.microsoft.com/office/drawing/2014/main" id="{66B45A53-513A-4AE1-956F-4AC398CC62E6}"/>
              </a:ext>
            </a:extLst>
          </p:cNvPr>
          <p:cNvPicPr>
            <a:picLocks noChangeAspect="1"/>
          </p:cNvPicPr>
          <p:nvPr/>
        </p:nvPicPr>
        <p:blipFill>
          <a:blip r:embed="rId4"/>
          <a:stretch>
            <a:fillRect/>
          </a:stretch>
        </p:blipFill>
        <p:spPr>
          <a:xfrm>
            <a:off x="770011" y="1371600"/>
            <a:ext cx="5667375" cy="4114800"/>
          </a:xfrm>
          <a:prstGeom prst="rect">
            <a:avLst/>
          </a:prstGeom>
        </p:spPr>
      </p:pic>
      <p:sp>
        <p:nvSpPr>
          <p:cNvPr id="6" name="Text Placeholder 2">
            <a:extLst>
              <a:ext uri="{FF2B5EF4-FFF2-40B4-BE49-F238E27FC236}">
                <a16:creationId xmlns:a16="http://schemas.microsoft.com/office/drawing/2014/main" id="{D69EBF32-E23C-C117-3CA8-FF6205922E6B}"/>
              </a:ext>
            </a:extLst>
          </p:cNvPr>
          <p:cNvSpPr txBox="1">
            <a:spLocks/>
          </p:cNvSpPr>
          <p:nvPr/>
        </p:nvSpPr>
        <p:spPr>
          <a:xfrm>
            <a:off x="6573911" y="2206841"/>
            <a:ext cx="5338689" cy="244431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t>Insight</a:t>
            </a:r>
            <a:r>
              <a:rPr lang="en-US" sz="2000" dirty="0"/>
              <a:t>: With heavy payloads the successful landing or positive landing rate are more for PO, LEO and ISS. However, for GTO we cannot distinguish this well as both positive landing rate and negative landing (unsuccessful mission) are both there here.</a:t>
            </a:r>
          </a:p>
        </p:txBody>
      </p:sp>
    </p:spTree>
    <p:extLst>
      <p:ext uri="{BB962C8B-B14F-4D97-AF65-F5344CB8AC3E}">
        <p14:creationId xmlns:p14="http://schemas.microsoft.com/office/powerpoint/2010/main" val="36652142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49"/>
            <a:ext cx="10515600" cy="782151"/>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EDA: </a:t>
            </a:r>
          </a:p>
          <a:p>
            <a:r>
              <a:rPr lang="en-US" dirty="0">
                <a:solidFill>
                  <a:srgbClr val="0B49CB"/>
                </a:solidFill>
                <a:latin typeface="Abadi"/>
              </a:rPr>
              <a:t>Visualize the launch success yearly trend</a:t>
            </a:r>
            <a:endParaRPr lang="en-US" dirty="0">
              <a:solidFill>
                <a:srgbClr val="0B49CB"/>
              </a:solidFill>
            </a:endParaRPr>
          </a:p>
        </p:txBody>
      </p:sp>
      <p:pic>
        <p:nvPicPr>
          <p:cNvPr id="3" name="Picture 2">
            <a:extLst>
              <a:ext uri="{FF2B5EF4-FFF2-40B4-BE49-F238E27FC236}">
                <a16:creationId xmlns:a16="http://schemas.microsoft.com/office/drawing/2014/main" id="{9948FD3B-AB69-1DD0-5706-832D9ABD3738}"/>
              </a:ext>
            </a:extLst>
          </p:cNvPr>
          <p:cNvPicPr>
            <a:picLocks noChangeAspect="1"/>
          </p:cNvPicPr>
          <p:nvPr/>
        </p:nvPicPr>
        <p:blipFill>
          <a:blip r:embed="rId4"/>
          <a:stretch>
            <a:fillRect/>
          </a:stretch>
        </p:blipFill>
        <p:spPr>
          <a:xfrm>
            <a:off x="3395662" y="1371600"/>
            <a:ext cx="5400675" cy="4114800"/>
          </a:xfrm>
          <a:prstGeom prst="rect">
            <a:avLst/>
          </a:prstGeom>
        </p:spPr>
      </p:pic>
      <p:sp>
        <p:nvSpPr>
          <p:cNvPr id="6" name="Text Placeholder 2">
            <a:extLst>
              <a:ext uri="{FF2B5EF4-FFF2-40B4-BE49-F238E27FC236}">
                <a16:creationId xmlns:a16="http://schemas.microsoft.com/office/drawing/2014/main" id="{133A2F5C-3629-9CA9-3410-D245DA4A6B3C}"/>
              </a:ext>
            </a:extLst>
          </p:cNvPr>
          <p:cNvSpPr txBox="1">
            <a:spLocks/>
          </p:cNvSpPr>
          <p:nvPr/>
        </p:nvSpPr>
        <p:spPr>
          <a:xfrm>
            <a:off x="2065411" y="5658283"/>
            <a:ext cx="7924800" cy="78215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1400"/>
              </a:spcBef>
              <a:buNone/>
            </a:pPr>
            <a:r>
              <a:rPr lang="en-US" sz="2000" b="1" dirty="0"/>
              <a:t>Insight</a:t>
            </a:r>
            <a:r>
              <a:rPr lang="en-US" sz="2000" dirty="0"/>
              <a:t>: The success rate since 2013 kept increasing till 2017 (stable in 2014) and after 2015 it started increasing.</a:t>
            </a:r>
          </a:p>
        </p:txBody>
      </p:sp>
    </p:spTree>
    <p:extLst>
      <p:ext uri="{BB962C8B-B14F-4D97-AF65-F5344CB8AC3E}">
        <p14:creationId xmlns:p14="http://schemas.microsoft.com/office/powerpoint/2010/main" val="302587680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descr="A black rectangular object with a black line&#10;&#10;Description automatically generated">
            <a:extLst>
              <a:ext uri="{FF2B5EF4-FFF2-40B4-BE49-F238E27FC236}">
                <a16:creationId xmlns:a16="http://schemas.microsoft.com/office/drawing/2014/main" id="{D7BE458D-247F-110B-A7A5-10FDB5EA90F3}"/>
              </a:ext>
            </a:extLst>
          </p:cNvPr>
          <p:cNvPicPr>
            <a:picLocks noChangeAspect="1"/>
          </p:cNvPicPr>
          <p:nvPr/>
        </p:nvPicPr>
        <p:blipFill>
          <a:blip r:embed="rId3"/>
          <a:stretch>
            <a:fillRect/>
          </a:stretch>
        </p:blipFill>
        <p:spPr>
          <a:xfrm>
            <a:off x="0" y="2009339"/>
            <a:ext cx="12192000" cy="283932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A screenshot of a computer&#10;&#10;Description automatically generated">
            <a:extLst>
              <a:ext uri="{FF2B5EF4-FFF2-40B4-BE49-F238E27FC236}">
                <a16:creationId xmlns:a16="http://schemas.microsoft.com/office/drawing/2014/main" id="{6D956CD3-0B1D-E39E-34C6-3788AB1C8805}"/>
              </a:ext>
            </a:extLst>
          </p:cNvPr>
          <p:cNvPicPr>
            <a:picLocks noChangeAspect="1"/>
          </p:cNvPicPr>
          <p:nvPr/>
        </p:nvPicPr>
        <p:blipFill>
          <a:blip r:embed="rId3"/>
          <a:stretch>
            <a:fillRect/>
          </a:stretch>
        </p:blipFill>
        <p:spPr>
          <a:xfrm>
            <a:off x="0" y="2009339"/>
            <a:ext cx="12192000" cy="283932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black rectangular object with a black stripe&#10;&#10;Description automatically generated">
            <a:extLst>
              <a:ext uri="{FF2B5EF4-FFF2-40B4-BE49-F238E27FC236}">
                <a16:creationId xmlns:a16="http://schemas.microsoft.com/office/drawing/2014/main" id="{664B0D6A-DF24-0F09-8733-0452542E0F01}"/>
              </a:ext>
            </a:extLst>
          </p:cNvPr>
          <p:cNvPicPr>
            <a:picLocks noChangeAspect="1"/>
          </p:cNvPicPr>
          <p:nvPr/>
        </p:nvPicPr>
        <p:blipFill>
          <a:blip r:embed="rId3"/>
          <a:stretch>
            <a:fillRect/>
          </a:stretch>
        </p:blipFill>
        <p:spPr>
          <a:xfrm>
            <a:off x="0" y="2321533"/>
            <a:ext cx="12192000" cy="2214935"/>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black rectangular object with a black rectangle in the middle&#10;&#10;Description automatically generated">
            <a:extLst>
              <a:ext uri="{FF2B5EF4-FFF2-40B4-BE49-F238E27FC236}">
                <a16:creationId xmlns:a16="http://schemas.microsoft.com/office/drawing/2014/main" id="{3A7D3BA9-AB24-BCA9-C610-49D238FE3809}"/>
              </a:ext>
            </a:extLst>
          </p:cNvPr>
          <p:cNvPicPr>
            <a:picLocks noChangeAspect="1"/>
          </p:cNvPicPr>
          <p:nvPr/>
        </p:nvPicPr>
        <p:blipFill>
          <a:blip r:embed="rId3"/>
          <a:stretch>
            <a:fillRect/>
          </a:stretch>
        </p:blipFill>
        <p:spPr>
          <a:xfrm>
            <a:off x="0" y="2321533"/>
            <a:ext cx="12192000" cy="221493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A screenshot of a computer&#10;&#10;Description automatically generated">
            <a:extLst>
              <a:ext uri="{FF2B5EF4-FFF2-40B4-BE49-F238E27FC236}">
                <a16:creationId xmlns:a16="http://schemas.microsoft.com/office/drawing/2014/main" id="{5C743D3D-1692-A243-AB40-D8547BAA1C27}"/>
              </a:ext>
            </a:extLst>
          </p:cNvPr>
          <p:cNvPicPr>
            <a:picLocks noChangeAspect="1"/>
          </p:cNvPicPr>
          <p:nvPr/>
        </p:nvPicPr>
        <p:blipFill>
          <a:blip r:embed="rId3"/>
          <a:stretch>
            <a:fillRect/>
          </a:stretch>
        </p:blipFill>
        <p:spPr>
          <a:xfrm>
            <a:off x="0" y="2219006"/>
            <a:ext cx="12192000" cy="2419987"/>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400538"/>
            <a:ext cx="10187517" cy="4625036"/>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Methodology</a:t>
            </a:r>
          </a:p>
          <a:p>
            <a:pPr lvl="1">
              <a:lnSpc>
                <a:spcPct val="100000"/>
              </a:lnSpc>
              <a:spcBef>
                <a:spcPts val="1400"/>
              </a:spcBef>
            </a:pPr>
            <a:r>
              <a:rPr lang="en-US"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dirty="0">
                <a:solidFill>
                  <a:schemeClr val="accent3">
                    <a:lumMod val="25000"/>
                  </a:schemeClr>
                </a:solidFill>
                <a:latin typeface="Abadi" panose="020B0604020104020204" pitchFamily="34" charset="0"/>
              </a:rPr>
              <a:t>Data Analysis &amp; Data Wrangling</a:t>
            </a:r>
          </a:p>
          <a:p>
            <a:pPr lvl="1">
              <a:lnSpc>
                <a:spcPct val="100000"/>
              </a:lnSpc>
              <a:spcBef>
                <a:spcPts val="1400"/>
              </a:spcBef>
            </a:pPr>
            <a:r>
              <a:rPr lang="en-US" dirty="0">
                <a:solidFill>
                  <a:schemeClr val="accent3">
                    <a:lumMod val="25000"/>
                  </a:schemeClr>
                </a:solidFill>
                <a:latin typeface="Abadi" panose="020B0604020104020204" pitchFamily="34" charset="0"/>
              </a:rPr>
              <a:t>EDA</a:t>
            </a:r>
          </a:p>
          <a:p>
            <a:pPr lvl="1">
              <a:lnSpc>
                <a:spcPct val="100000"/>
              </a:lnSpc>
              <a:spcBef>
                <a:spcPts val="1400"/>
              </a:spcBef>
            </a:pPr>
            <a:r>
              <a:rPr lang="en-US" dirty="0">
                <a:solidFill>
                  <a:schemeClr val="accent3">
                    <a:lumMod val="25000"/>
                  </a:schemeClr>
                </a:solidFill>
                <a:latin typeface="Abadi" panose="020B0604020104020204" pitchFamily="34" charset="0"/>
              </a:rPr>
              <a:t>Machine Learning</a:t>
            </a:r>
          </a:p>
          <a:p>
            <a:pPr lvl="1">
              <a:lnSpc>
                <a:spcPct val="100000"/>
              </a:lnSpc>
              <a:spcBef>
                <a:spcPts val="1400"/>
              </a:spcBef>
            </a:pPr>
            <a:r>
              <a:rPr lang="en-US" dirty="0">
                <a:solidFill>
                  <a:schemeClr val="accent3">
                    <a:lumMod val="25000"/>
                  </a:schemeClr>
                </a:solidFill>
                <a:latin typeface="Abadi" panose="020B0604020104020204" pitchFamily="34" charset="0"/>
              </a:rPr>
              <a:t>Insights</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2" name="Picture 1" descr="A screenshot of a computer&#10;&#10;Description automatically generated">
            <a:extLst>
              <a:ext uri="{FF2B5EF4-FFF2-40B4-BE49-F238E27FC236}">
                <a16:creationId xmlns:a16="http://schemas.microsoft.com/office/drawing/2014/main" id="{9F1D12EE-E83E-5223-21A3-C7A2B91FDADF}"/>
              </a:ext>
            </a:extLst>
          </p:cNvPr>
          <p:cNvPicPr>
            <a:picLocks noChangeAspect="1"/>
          </p:cNvPicPr>
          <p:nvPr/>
        </p:nvPicPr>
        <p:blipFill>
          <a:blip r:embed="rId3"/>
          <a:stretch>
            <a:fillRect/>
          </a:stretch>
        </p:blipFill>
        <p:spPr>
          <a:xfrm>
            <a:off x="0" y="2154769"/>
            <a:ext cx="12192000" cy="2548462"/>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Picture 1" descr="A screenshot of a computer&#10;&#10;Description automatically generated">
            <a:extLst>
              <a:ext uri="{FF2B5EF4-FFF2-40B4-BE49-F238E27FC236}">
                <a16:creationId xmlns:a16="http://schemas.microsoft.com/office/drawing/2014/main" id="{7DF7D62E-6EDB-A8D4-F3FC-A54361D408AB}"/>
              </a:ext>
            </a:extLst>
          </p:cNvPr>
          <p:cNvPicPr>
            <a:picLocks noChangeAspect="1"/>
          </p:cNvPicPr>
          <p:nvPr/>
        </p:nvPicPr>
        <p:blipFill>
          <a:blip r:embed="rId3"/>
          <a:stretch>
            <a:fillRect/>
          </a:stretch>
        </p:blipFill>
        <p:spPr>
          <a:xfrm>
            <a:off x="0" y="2357860"/>
            <a:ext cx="12192000" cy="2142280"/>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descr="A screenshot of a computer&#10;&#10;Description automatically generated">
            <a:extLst>
              <a:ext uri="{FF2B5EF4-FFF2-40B4-BE49-F238E27FC236}">
                <a16:creationId xmlns:a16="http://schemas.microsoft.com/office/drawing/2014/main" id="{D4599227-4775-C86F-E8C9-A9E6F5A9A647}"/>
              </a:ext>
            </a:extLst>
          </p:cNvPr>
          <p:cNvPicPr>
            <a:picLocks noChangeAspect="1"/>
          </p:cNvPicPr>
          <p:nvPr/>
        </p:nvPicPr>
        <p:blipFill>
          <a:blip r:embed="rId3"/>
          <a:stretch>
            <a:fillRect/>
          </a:stretch>
        </p:blipFill>
        <p:spPr>
          <a:xfrm>
            <a:off x="0" y="1514797"/>
            <a:ext cx="12192000" cy="382840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 program&#10;&#10;Description automatically generated">
            <a:extLst>
              <a:ext uri="{FF2B5EF4-FFF2-40B4-BE49-F238E27FC236}">
                <a16:creationId xmlns:a16="http://schemas.microsoft.com/office/drawing/2014/main" id="{95B6B000-0B94-4C8A-794A-F12232EB7D77}"/>
              </a:ext>
            </a:extLst>
          </p:cNvPr>
          <p:cNvPicPr>
            <a:picLocks noChangeAspect="1"/>
          </p:cNvPicPr>
          <p:nvPr/>
        </p:nvPicPr>
        <p:blipFill>
          <a:blip r:embed="rId3"/>
          <a:stretch>
            <a:fillRect/>
          </a:stretch>
        </p:blipFill>
        <p:spPr>
          <a:xfrm>
            <a:off x="0" y="2110858"/>
            <a:ext cx="12192000" cy="263628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descr="A screenshot of a computer&#10;&#10;Description automatically generated">
            <a:extLst>
              <a:ext uri="{FF2B5EF4-FFF2-40B4-BE49-F238E27FC236}">
                <a16:creationId xmlns:a16="http://schemas.microsoft.com/office/drawing/2014/main" id="{4BA8D82D-DE1D-7246-4678-645BD953EE1B}"/>
              </a:ext>
            </a:extLst>
          </p:cNvPr>
          <p:cNvPicPr>
            <a:picLocks noChangeAspect="1"/>
          </p:cNvPicPr>
          <p:nvPr/>
        </p:nvPicPr>
        <p:blipFill>
          <a:blip r:embed="rId3"/>
          <a:stretch>
            <a:fillRect/>
          </a:stretch>
        </p:blipFill>
        <p:spPr>
          <a:xfrm>
            <a:off x="0" y="1856994"/>
            <a:ext cx="12192000" cy="3144013"/>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 – Folium Map: All launch sites</a:t>
            </a:r>
            <a:endParaRPr lang="en-US" dirty="0"/>
          </a:p>
        </p:txBody>
      </p:sp>
      <p:pic>
        <p:nvPicPr>
          <p:cNvPr id="4" name="Picture 3" descr="A map of the united states&#10;&#10;Description automatically generated">
            <a:extLst>
              <a:ext uri="{FF2B5EF4-FFF2-40B4-BE49-F238E27FC236}">
                <a16:creationId xmlns:a16="http://schemas.microsoft.com/office/drawing/2014/main" id="{B7CCEFDD-077C-64B4-3C5B-78ACD58AD9C0}"/>
              </a:ext>
            </a:extLst>
          </p:cNvPr>
          <p:cNvPicPr>
            <a:picLocks noChangeAspect="1"/>
          </p:cNvPicPr>
          <p:nvPr/>
        </p:nvPicPr>
        <p:blipFill>
          <a:blip r:embed="rId3"/>
          <a:stretch>
            <a:fillRect/>
          </a:stretch>
        </p:blipFill>
        <p:spPr>
          <a:xfrm>
            <a:off x="1343527" y="1658965"/>
            <a:ext cx="9504948" cy="4362228"/>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 – Folium Map: Launch Outcomes</a:t>
            </a:r>
            <a:endParaRPr lang="en-US" dirty="0">
              <a:solidFill>
                <a:srgbClr val="000000"/>
              </a:solidFill>
              <a:latin typeface="Abadi"/>
            </a:endParaRPr>
          </a:p>
        </p:txBody>
      </p:sp>
      <p:pic>
        <p:nvPicPr>
          <p:cNvPr id="2" name="Picture 1" descr="A map of water with green and red text&#10;&#10;Description automatically generated">
            <a:extLst>
              <a:ext uri="{FF2B5EF4-FFF2-40B4-BE49-F238E27FC236}">
                <a16:creationId xmlns:a16="http://schemas.microsoft.com/office/drawing/2014/main" id="{CA53A7EB-7CDF-E090-CF26-CBB93469C9F2}"/>
              </a:ext>
            </a:extLst>
          </p:cNvPr>
          <p:cNvPicPr>
            <a:picLocks noChangeAspect="1"/>
          </p:cNvPicPr>
          <p:nvPr/>
        </p:nvPicPr>
        <p:blipFill>
          <a:blip r:embed="rId3"/>
          <a:stretch>
            <a:fillRect/>
          </a:stretch>
        </p:blipFill>
        <p:spPr>
          <a:xfrm>
            <a:off x="1405439" y="1494672"/>
            <a:ext cx="9381123" cy="493144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 – Folium Map: Distance from proximities </a:t>
            </a:r>
            <a:endParaRPr lang="en-US" dirty="0">
              <a:solidFill>
                <a:srgbClr val="000000"/>
              </a:solidFill>
              <a:latin typeface="Abadi"/>
            </a:endParaRPr>
          </a:p>
        </p:txBody>
      </p:sp>
      <p:pic>
        <p:nvPicPr>
          <p:cNvPr id="4" name="Picture 3" descr="A map of a city&#10;&#10;Description automatically generated">
            <a:extLst>
              <a:ext uri="{FF2B5EF4-FFF2-40B4-BE49-F238E27FC236}">
                <a16:creationId xmlns:a16="http://schemas.microsoft.com/office/drawing/2014/main" id="{001362F8-EB16-0536-098D-21D736EAB20E}"/>
              </a:ext>
            </a:extLst>
          </p:cNvPr>
          <p:cNvPicPr>
            <a:picLocks noChangeAspect="1"/>
          </p:cNvPicPr>
          <p:nvPr/>
        </p:nvPicPr>
        <p:blipFill>
          <a:blip r:embed="rId3"/>
          <a:stretch>
            <a:fillRect/>
          </a:stretch>
        </p:blipFill>
        <p:spPr>
          <a:xfrm>
            <a:off x="1755" y="1374358"/>
            <a:ext cx="7786940" cy="4109286"/>
          </a:xfrm>
          <a:prstGeom prst="rect">
            <a:avLst/>
          </a:prstGeom>
        </p:spPr>
      </p:pic>
      <p:sp>
        <p:nvSpPr>
          <p:cNvPr id="6" name="TextBox 5">
            <a:extLst>
              <a:ext uri="{FF2B5EF4-FFF2-40B4-BE49-F238E27FC236}">
                <a16:creationId xmlns:a16="http://schemas.microsoft.com/office/drawing/2014/main" id="{9606757E-A15D-2F12-ADD1-D1D270957212}"/>
              </a:ext>
            </a:extLst>
          </p:cNvPr>
          <p:cNvSpPr txBox="1"/>
          <p:nvPr/>
        </p:nvSpPr>
        <p:spPr>
          <a:xfrm>
            <a:off x="7795031" y="1376185"/>
            <a:ext cx="4388661"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a:ea typeface="Calibri"/>
                <a:cs typeface="Calibri"/>
              </a:rPr>
              <a:t>Distance from nearest railway: 0.97KM.</a:t>
            </a:r>
            <a:endParaRPr lang="en-US"/>
          </a:p>
          <a:p>
            <a:pPr marL="285750" indent="-285750">
              <a:buFont typeface="Arial"/>
              <a:buChar char="•"/>
            </a:pPr>
            <a:r>
              <a:rPr lang="en-US" dirty="0">
                <a:ea typeface="Calibri"/>
                <a:cs typeface="Calibri"/>
              </a:rPr>
              <a:t>Distance from nearest highway: 0.59KM.</a:t>
            </a:r>
          </a:p>
          <a:p>
            <a:pPr marL="285750" indent="-285750">
              <a:buFont typeface="Arial"/>
              <a:buChar char="•"/>
            </a:pPr>
            <a:r>
              <a:rPr lang="en-US" dirty="0">
                <a:ea typeface="Calibri"/>
                <a:cs typeface="Calibri"/>
              </a:rPr>
              <a:t>Distance from nearest coastline: 0.85 KM.</a:t>
            </a:r>
          </a:p>
          <a:p>
            <a:endParaRPr lang="en-US" dirty="0">
              <a:ea typeface="Calibri"/>
              <a:cs typeface="Calibri"/>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 – Folium Map: Distance from proximities </a:t>
            </a:r>
            <a:endParaRPr lang="en-US" dirty="0">
              <a:solidFill>
                <a:srgbClr val="000000"/>
              </a:solidFill>
              <a:latin typeface="Abadi"/>
            </a:endParaRPr>
          </a:p>
        </p:txBody>
      </p:sp>
      <p:sp>
        <p:nvSpPr>
          <p:cNvPr id="6" name="TextBox 5">
            <a:extLst>
              <a:ext uri="{FF2B5EF4-FFF2-40B4-BE49-F238E27FC236}">
                <a16:creationId xmlns:a16="http://schemas.microsoft.com/office/drawing/2014/main" id="{9606757E-A15D-2F12-ADD1-D1D270957212}"/>
              </a:ext>
            </a:extLst>
          </p:cNvPr>
          <p:cNvSpPr txBox="1"/>
          <p:nvPr/>
        </p:nvSpPr>
        <p:spPr>
          <a:xfrm>
            <a:off x="7795031" y="1376185"/>
            <a:ext cx="4388661"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dirty="0">
                <a:ea typeface="Calibri"/>
                <a:cs typeface="Calibri"/>
              </a:rPr>
              <a:t>.Distance from nearest city: 17.69 KM.</a:t>
            </a:r>
            <a:endParaRPr lang="en-US" dirty="0"/>
          </a:p>
          <a:p>
            <a:endParaRPr lang="en-US" dirty="0">
              <a:ea typeface="Calibri"/>
              <a:cs typeface="Calibri"/>
            </a:endParaRPr>
          </a:p>
        </p:txBody>
      </p:sp>
      <p:pic>
        <p:nvPicPr>
          <p:cNvPr id="2" name="Picture 1" descr="A map of a city&#10;&#10;Description automatically generated">
            <a:extLst>
              <a:ext uri="{FF2B5EF4-FFF2-40B4-BE49-F238E27FC236}">
                <a16:creationId xmlns:a16="http://schemas.microsoft.com/office/drawing/2014/main" id="{9F1FC80A-C40E-E774-AD93-3047888F65A8}"/>
              </a:ext>
            </a:extLst>
          </p:cNvPr>
          <p:cNvPicPr>
            <a:picLocks noChangeAspect="1"/>
          </p:cNvPicPr>
          <p:nvPr/>
        </p:nvPicPr>
        <p:blipFill>
          <a:blip r:embed="rId3"/>
          <a:stretch>
            <a:fillRect/>
          </a:stretch>
        </p:blipFill>
        <p:spPr>
          <a:xfrm>
            <a:off x="1755" y="1374357"/>
            <a:ext cx="7786939" cy="4169443"/>
          </a:xfrm>
          <a:prstGeom prst="rect">
            <a:avLst/>
          </a:prstGeom>
        </p:spPr>
      </p:pic>
    </p:spTree>
    <p:extLst>
      <p:ext uri="{BB962C8B-B14F-4D97-AF65-F5344CB8AC3E}">
        <p14:creationId xmlns:p14="http://schemas.microsoft.com/office/powerpoint/2010/main" val="25997159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05549"/>
            <a:ext cx="10353076" cy="45200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endParaRPr lang="en-US" sz="2200" dirty="0">
              <a:solidFill>
                <a:schemeClr val="accent3">
                  <a:lumMod val="25000"/>
                </a:schemeClr>
              </a:solidFill>
              <a:latin typeface="Abadi" panose="020B0604020104020204" pitchFamily="34" charset="0"/>
            </a:endParaRPr>
          </a:p>
        </p:txBody>
      </p:sp>
      <p:sp>
        <p:nvSpPr>
          <p:cNvPr id="3" name="TextBox 2">
            <a:extLst>
              <a:ext uri="{FF2B5EF4-FFF2-40B4-BE49-F238E27FC236}">
                <a16:creationId xmlns:a16="http://schemas.microsoft.com/office/drawing/2014/main" id="{B875FBE0-831E-9C98-01A7-D40378185B5C}"/>
              </a:ext>
            </a:extLst>
          </p:cNvPr>
          <p:cNvSpPr txBox="1"/>
          <p:nvPr/>
        </p:nvSpPr>
        <p:spPr>
          <a:xfrm>
            <a:off x="828067" y="1377387"/>
            <a:ext cx="10530113" cy="2554545"/>
          </a:xfrm>
          <a:prstGeom prst="rect">
            <a:avLst/>
          </a:prstGeom>
          <a:noFill/>
        </p:spPr>
        <p:txBody>
          <a:bodyPr wrap="square">
            <a:spAutoFit/>
          </a:bodyPr>
          <a:lstStyle/>
          <a:p>
            <a:r>
              <a:rPr lang="en-US" sz="2000" dirty="0"/>
              <a:t>	In this capstone, I took the role of a data scientist working for a new rocket company </a:t>
            </a:r>
            <a:r>
              <a:rPr lang="en-US" sz="2000" b="1" dirty="0" err="1"/>
              <a:t>SpaceY</a:t>
            </a:r>
            <a:r>
              <a:rPr lang="en-US" sz="2000" dirty="0"/>
              <a:t> that would like to compete with </a:t>
            </a:r>
            <a:r>
              <a:rPr lang="en-US" sz="2000" b="1" dirty="0"/>
              <a:t>SpaceX</a:t>
            </a:r>
            <a:r>
              <a:rPr lang="en-US" sz="2000" dirty="0"/>
              <a:t> founded by Billionaire industrialist </a:t>
            </a:r>
            <a:r>
              <a:rPr lang="en-US" sz="2000" b="1" dirty="0" err="1"/>
              <a:t>Allon</a:t>
            </a:r>
            <a:r>
              <a:rPr lang="en-US" sz="2000" b="1" dirty="0"/>
              <a:t> Mask</a:t>
            </a:r>
            <a:r>
              <a:rPr lang="en-US" sz="2000" dirty="0"/>
              <a:t>.</a:t>
            </a:r>
          </a:p>
          <a:p>
            <a:endParaRPr lang="en-US" sz="2000" dirty="0"/>
          </a:p>
          <a:p>
            <a:r>
              <a:rPr lang="en-US" sz="2000" dirty="0"/>
              <a:t>	This project is to determine the price of each launch. It will do this by gathering information about SpaceX and create dashboards for your team. It will also determine if SpaceX will reuse the first stage. Instead of using Rocket Science to determine if the first stage will land successfully, it will train a machine learning model and use public information to predict if SpaceX will reuse the first stage.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05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Interactive: Pie Chart</a:t>
            </a:r>
            <a:endParaRPr lang="en-US" dirty="0">
              <a:solidFill>
                <a:srgbClr val="0B49CB"/>
              </a:solidFill>
            </a:endParaRPr>
          </a:p>
        </p:txBody>
      </p:sp>
      <p:pic>
        <p:nvPicPr>
          <p:cNvPr id="5" name="Picture 4">
            <a:extLst>
              <a:ext uri="{FF2B5EF4-FFF2-40B4-BE49-F238E27FC236}">
                <a16:creationId xmlns:a16="http://schemas.microsoft.com/office/drawing/2014/main" id="{E1FD6B95-D138-12B9-2CD0-A9AC99B90257}"/>
              </a:ext>
            </a:extLst>
          </p:cNvPr>
          <p:cNvPicPr>
            <a:picLocks noChangeAspect="1"/>
          </p:cNvPicPr>
          <p:nvPr/>
        </p:nvPicPr>
        <p:blipFill>
          <a:blip r:embed="rId4"/>
          <a:stretch>
            <a:fillRect/>
          </a:stretch>
        </p:blipFill>
        <p:spPr>
          <a:xfrm>
            <a:off x="914400" y="1413019"/>
            <a:ext cx="10363200" cy="4612554"/>
          </a:xfrm>
          <a:prstGeom prst="rect">
            <a:avLst/>
          </a:prstGeom>
        </p:spPr>
      </p:pic>
    </p:spTree>
    <p:extLst>
      <p:ext uri="{BB962C8B-B14F-4D97-AF65-F5344CB8AC3E}">
        <p14:creationId xmlns:p14="http://schemas.microsoft.com/office/powerpoint/2010/main" val="3783307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05950"/>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Interactive: Highest success rate site pie chart</a:t>
            </a:r>
            <a:endParaRPr lang="en-US" dirty="0">
              <a:solidFill>
                <a:srgbClr val="0B49CB"/>
              </a:solidFill>
            </a:endParaRPr>
          </a:p>
        </p:txBody>
      </p:sp>
      <p:pic>
        <p:nvPicPr>
          <p:cNvPr id="2" name="Picture 1" descr="A pie chart with a red circle&#10;&#10;Description automatically generated">
            <a:extLst>
              <a:ext uri="{FF2B5EF4-FFF2-40B4-BE49-F238E27FC236}">
                <a16:creationId xmlns:a16="http://schemas.microsoft.com/office/drawing/2014/main" id="{A88525E6-1836-FB02-CEF7-5DCA35C296FB}"/>
              </a:ext>
            </a:extLst>
          </p:cNvPr>
          <p:cNvPicPr>
            <a:picLocks noChangeAspect="1"/>
          </p:cNvPicPr>
          <p:nvPr/>
        </p:nvPicPr>
        <p:blipFill>
          <a:blip r:embed="rId4"/>
          <a:stretch>
            <a:fillRect/>
          </a:stretch>
        </p:blipFill>
        <p:spPr>
          <a:xfrm>
            <a:off x="1" y="1621948"/>
            <a:ext cx="12191999" cy="3614104"/>
          </a:xfrm>
          <a:prstGeom prst="rect">
            <a:avLst/>
          </a:prstGeom>
        </p:spPr>
      </p:pic>
    </p:spTree>
    <p:extLst>
      <p:ext uri="{BB962C8B-B14F-4D97-AF65-F5344CB8AC3E}">
        <p14:creationId xmlns:p14="http://schemas.microsoft.com/office/powerpoint/2010/main" val="1626175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05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Interactive: Slider &amp; Scatter Plot</a:t>
            </a:r>
            <a:endParaRPr lang="en-US" dirty="0">
              <a:solidFill>
                <a:srgbClr val="0B49CB"/>
              </a:solidFill>
            </a:endParaRPr>
          </a:p>
        </p:txBody>
      </p:sp>
      <p:pic>
        <p:nvPicPr>
          <p:cNvPr id="3" name="Picture 2">
            <a:extLst>
              <a:ext uri="{FF2B5EF4-FFF2-40B4-BE49-F238E27FC236}">
                <a16:creationId xmlns:a16="http://schemas.microsoft.com/office/drawing/2014/main" id="{04AC00FF-2659-CACB-7A0A-CD2766959C58}"/>
              </a:ext>
            </a:extLst>
          </p:cNvPr>
          <p:cNvPicPr>
            <a:picLocks noChangeAspect="1"/>
          </p:cNvPicPr>
          <p:nvPr/>
        </p:nvPicPr>
        <p:blipFill>
          <a:blip r:embed="rId4"/>
          <a:stretch>
            <a:fillRect/>
          </a:stretch>
        </p:blipFill>
        <p:spPr>
          <a:xfrm>
            <a:off x="838200" y="1539841"/>
            <a:ext cx="10515600" cy="4165090"/>
          </a:xfrm>
          <a:prstGeom prst="rect">
            <a:avLst/>
          </a:prstGeom>
        </p:spPr>
      </p:pic>
    </p:spTree>
    <p:extLst>
      <p:ext uri="{BB962C8B-B14F-4D97-AF65-F5344CB8AC3E}">
        <p14:creationId xmlns:p14="http://schemas.microsoft.com/office/powerpoint/2010/main" val="21585386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7059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 – Predictive Analysis</a:t>
            </a:r>
            <a:endParaRPr lang="en-US" dirty="0">
              <a:solidFill>
                <a:srgbClr val="0B49CB"/>
              </a:solidFill>
            </a:endParaRPr>
          </a:p>
        </p:txBody>
      </p:sp>
      <p:pic>
        <p:nvPicPr>
          <p:cNvPr id="2" name="Picture 2">
            <a:extLst>
              <a:ext uri="{FF2B5EF4-FFF2-40B4-BE49-F238E27FC236}">
                <a16:creationId xmlns:a16="http://schemas.microsoft.com/office/drawing/2014/main" id="{5CEE707C-A2A1-5A44-B3B1-854D01454B4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408437"/>
            <a:ext cx="12192000" cy="48179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333614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6018" cy="4351338"/>
          </a:xfrm>
          <a:prstGeom prst="rect">
            <a:avLst/>
          </a:prstGeom>
        </p:spPr>
        <p:txBody>
          <a:bodyPr lIns="91440" tIns="45720" rIns="91440" bIns="45720" anchor="t">
            <a:normAutofit/>
          </a:bodyPr>
          <a:lstStyle/>
          <a:p>
            <a:pPr>
              <a:lnSpc>
                <a:spcPct val="100000"/>
              </a:lnSpc>
              <a:spcBef>
                <a:spcPts val="1400"/>
              </a:spcBef>
            </a:pPr>
            <a:r>
              <a:rPr lang="en-US" sz="2200" b="1" dirty="0">
                <a:solidFill>
                  <a:schemeClr val="accent3">
                    <a:lumMod val="25000"/>
                  </a:schemeClr>
                </a:solidFill>
                <a:ea typeface="+mn-lt"/>
                <a:cs typeface="+mn-lt"/>
              </a:rPr>
              <a:t>Launch Success</a:t>
            </a:r>
            <a:r>
              <a:rPr lang="en-US" sz="2200" dirty="0">
                <a:solidFill>
                  <a:schemeClr val="accent3">
                    <a:lumMod val="25000"/>
                  </a:schemeClr>
                </a:solidFill>
                <a:ea typeface="+mn-lt"/>
                <a:cs typeface="+mn-lt"/>
              </a:rPr>
              <a:t>: High success rates are linked to specific launch sites and optimal payload ranges (2000-5000 kg).</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ea typeface="+mn-lt"/>
                <a:cs typeface="+mn-lt"/>
              </a:rPr>
              <a:t>Orbit Types</a:t>
            </a:r>
            <a:r>
              <a:rPr lang="en-US" sz="2200" dirty="0">
                <a:solidFill>
                  <a:schemeClr val="accent3">
                    <a:lumMod val="25000"/>
                  </a:schemeClr>
                </a:solidFill>
                <a:ea typeface="+mn-lt"/>
                <a:cs typeface="+mn-lt"/>
              </a:rPr>
              <a:t>: Certain orbits like ES-L1 and GEO show higher successes</a:t>
            </a:r>
          </a:p>
          <a:p>
            <a:pPr>
              <a:lnSpc>
                <a:spcPct val="100000"/>
              </a:lnSpc>
              <a:spcBef>
                <a:spcPts val="1400"/>
              </a:spcBef>
            </a:pPr>
            <a:r>
              <a:rPr lang="en-US" sz="2200" b="1" dirty="0">
                <a:solidFill>
                  <a:schemeClr val="accent3">
                    <a:lumMod val="25000"/>
                  </a:schemeClr>
                </a:solidFill>
                <a:ea typeface="+mn-lt"/>
                <a:cs typeface="+mn-lt"/>
              </a:rPr>
              <a:t>Predictive Analysis: </a:t>
            </a:r>
            <a:r>
              <a:rPr lang="en-US" sz="2200" dirty="0">
                <a:solidFill>
                  <a:schemeClr val="accent3">
                    <a:lumMod val="25000"/>
                  </a:schemeClr>
                </a:solidFill>
                <a:ea typeface="+mn-lt"/>
                <a:cs typeface="+mn-lt"/>
              </a:rPr>
              <a:t>3 out of 4 machine learning models effectively predict SpaceX's first stage reuse, demonstrating valuable forecasting potential.</a:t>
            </a:r>
          </a:p>
          <a:p>
            <a:pPr marL="0" indent="0">
              <a:buNone/>
            </a:pPr>
            <a:r>
              <a:rPr lang="en-US" sz="2200" dirty="0">
                <a:solidFill>
                  <a:schemeClr val="accent3">
                    <a:lumMod val="25000"/>
                  </a:schemeClr>
                </a:solidFill>
                <a:ea typeface="+mn-lt"/>
                <a:cs typeface="+mn-lt"/>
              </a:rPr>
              <a:t> The insights gained from this analysis can help </a:t>
            </a:r>
            <a:r>
              <a:rPr lang="en-US" sz="2200" dirty="0" err="1">
                <a:solidFill>
                  <a:schemeClr val="accent3">
                    <a:lumMod val="25000"/>
                  </a:schemeClr>
                </a:solidFill>
                <a:ea typeface="+mn-lt"/>
                <a:cs typeface="+mn-lt"/>
              </a:rPr>
              <a:t>SpaceY</a:t>
            </a:r>
            <a:r>
              <a:rPr lang="en-US" sz="2200" dirty="0">
                <a:solidFill>
                  <a:schemeClr val="accent3">
                    <a:lumMod val="25000"/>
                  </a:schemeClr>
                </a:solidFill>
                <a:ea typeface="+mn-lt"/>
                <a:cs typeface="+mn-lt"/>
              </a:rPr>
              <a:t> optimize its launch strategies, focusing on more successful launch sites and payload configurations. By leveraging similar machine learning models, </a:t>
            </a:r>
            <a:r>
              <a:rPr lang="en-US" sz="2200" dirty="0" err="1">
                <a:solidFill>
                  <a:schemeClr val="accent3">
                    <a:lumMod val="25000"/>
                  </a:schemeClr>
                </a:solidFill>
                <a:ea typeface="+mn-lt"/>
                <a:cs typeface="+mn-lt"/>
              </a:rPr>
              <a:t>SpaceY</a:t>
            </a:r>
            <a:r>
              <a:rPr lang="en-US" sz="2200" dirty="0">
                <a:solidFill>
                  <a:schemeClr val="accent3">
                    <a:lumMod val="25000"/>
                  </a:schemeClr>
                </a:solidFill>
                <a:ea typeface="+mn-lt"/>
                <a:cs typeface="+mn-lt"/>
              </a:rPr>
              <a:t> could improve its predictive capabilities, thereby enhancing decision-making and operational efficiency.</a:t>
            </a:r>
            <a:endParaRPr lang="en-US" dirty="0">
              <a:solidFill>
                <a:schemeClr val="accent3">
                  <a:lumMod val="25000"/>
                </a:schemeClr>
              </a:solidFill>
              <a:ea typeface="Calibri" panose="020F0502020204030204"/>
              <a:cs typeface="Calibri" panose="020F0502020204030204"/>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lIns="91440" tIns="45720" rIns="91440" bIns="45720" anchor="t">
            <a:normAutofit/>
          </a:bodyPr>
          <a:lstStyle/>
          <a:p>
            <a:pPr marL="342900" indent="-342900">
              <a:lnSpc>
                <a:spcPct val="100000"/>
              </a:lnSpc>
              <a:spcBef>
                <a:spcPts val="1400"/>
              </a:spcBef>
            </a:pPr>
            <a:r>
              <a:rPr lang="en-US" sz="2200" dirty="0">
                <a:solidFill>
                  <a:schemeClr val="accent3">
                    <a:lumMod val="25000"/>
                  </a:schemeClr>
                </a:solidFill>
                <a:latin typeface="Abadi"/>
              </a:rPr>
              <a:t>Decision Tree Classifier gives different scores when re-running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 </a:t>
            </a:r>
          </a:p>
          <a:p>
            <a:pPr marL="342900" indent="-342900">
              <a:lnSpc>
                <a:spcPct val="100000"/>
              </a:lnSpc>
              <a:spcBef>
                <a:spcPts val="1400"/>
              </a:spcBef>
            </a:pPr>
            <a:r>
              <a:rPr lang="en-US" sz="2200" dirty="0">
                <a:solidFill>
                  <a:schemeClr val="accent3">
                    <a:lumMod val="25000"/>
                  </a:schemeClr>
                </a:solidFill>
                <a:latin typeface="Abadi"/>
              </a:rPr>
              <a:t>Besides Decision Tree Classifier, every other models are equally suitable for landing success prediction with test precision of 0.8333</a:t>
            </a:r>
            <a:endParaRPr lang="en-US" sz="2200" dirty="0">
              <a:solidFill>
                <a:schemeClr val="accent3">
                  <a:lumMod val="25000"/>
                </a:schemeClr>
              </a:solidFill>
              <a:latin typeface="Abadi" panose="020B0604020104020204" pitchFamily="34" charset="0"/>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221342"/>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a:t>
            </a:r>
          </a:p>
          <a:p>
            <a:pPr>
              <a:lnSpc>
                <a:spcPct val="120000"/>
              </a:lnSpc>
              <a:spcBef>
                <a:spcPts val="1400"/>
              </a:spcBef>
            </a:pPr>
            <a:r>
              <a:rPr lang="en-US" sz="8800" dirty="0">
                <a:solidFill>
                  <a:schemeClr val="accent3">
                    <a:lumMod val="25000"/>
                  </a:schemeClr>
                </a:solidFill>
                <a:latin typeface="Abadi"/>
              </a:rPr>
              <a:t>Perform data analysis and data wrangling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2" name="Image2">
            <a:extLst>
              <a:ext uri="{FF2B5EF4-FFF2-40B4-BE49-F238E27FC236}">
                <a16:creationId xmlns:a16="http://schemas.microsoft.com/office/drawing/2014/main" id="{2A5CD5E5-782C-6FE0-1C8F-43A479EB203E}"/>
              </a:ext>
            </a:extLst>
          </p:cNvPr>
          <p:cNvPicPr>
            <a:picLocks noGrp="1"/>
          </p:cNvPicPr>
          <p:nvPr>
            <p:ph idx="4294967295"/>
          </p:nvPr>
        </p:nvPicPr>
        <p:blipFill>
          <a:blip r:embed="rId3">
            <a:lum/>
            <a:alphaModFix/>
          </a:blip>
          <a:srcRect/>
          <a:stretch>
            <a:fillRect/>
          </a:stretch>
        </p:blipFill>
        <p:spPr>
          <a:xfrm>
            <a:off x="1444236" y="1674235"/>
            <a:ext cx="9303528" cy="4351338"/>
          </a:xfrm>
          <a:prstGeom prst="rect">
            <a:avLst/>
          </a:prstGeom>
          <a:noFill/>
        </p:spPr>
      </p:pic>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Image3">
            <a:extLst>
              <a:ext uri="{FF2B5EF4-FFF2-40B4-BE49-F238E27FC236}">
                <a16:creationId xmlns:a16="http://schemas.microsoft.com/office/drawing/2014/main" id="{A1E86716-9FED-63B9-1E08-A864F424C7E9}"/>
              </a:ext>
            </a:extLst>
          </p:cNvPr>
          <p:cNvPicPr/>
          <p:nvPr/>
        </p:nvPicPr>
        <p:blipFill>
          <a:blip r:embed="rId3">
            <a:lum/>
            <a:alphaModFix/>
          </a:blip>
          <a:srcRect/>
          <a:stretch>
            <a:fillRect/>
          </a:stretch>
        </p:blipFill>
        <p:spPr>
          <a:xfrm>
            <a:off x="1429006" y="1519844"/>
            <a:ext cx="9333988" cy="4505729"/>
          </a:xfrm>
          <a:prstGeom prst="rect">
            <a:avLst/>
          </a:prstGeom>
          <a:noFill/>
        </p:spPr>
      </p:pic>
    </p:spTree>
    <p:extLst>
      <p:ext uri="{BB962C8B-B14F-4D97-AF65-F5344CB8AC3E}">
        <p14:creationId xmlns:p14="http://schemas.microsoft.com/office/powerpoint/2010/main" val="40357074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70010" y="4431683"/>
            <a:ext cx="10075789" cy="676163"/>
          </a:xfrm>
          <a:prstGeom prst="rect">
            <a:avLst/>
          </a:prstGeom>
        </p:spPr>
        <p:txBody>
          <a:bodyPr vert="horz" lIns="91440" tIns="45720" rIns="91440" bIns="45720" rtlCol="0" anchor="t">
            <a:noAutofit/>
          </a:bodyPr>
          <a:lstStyle/>
          <a:p>
            <a:pPr>
              <a:lnSpc>
                <a:spcPct val="100000"/>
              </a:lnSpc>
              <a:spcBef>
                <a:spcPts val="1400"/>
              </a:spcBef>
            </a:pPr>
            <a:r>
              <a:rPr lang="en-US" sz="2000" dirty="0" err="1">
                <a:solidFill>
                  <a:schemeClr val="accent3">
                    <a:lumMod val="25000"/>
                  </a:schemeClr>
                </a:solidFill>
                <a:latin typeface="Abadi" panose="020B0604020104020204" pitchFamily="34" charset="0"/>
              </a:rPr>
              <a:t>Github</a:t>
            </a:r>
            <a:r>
              <a:rPr lang="en-US" sz="2000" dirty="0">
                <a:solidFill>
                  <a:schemeClr val="accent3">
                    <a:lumMod val="25000"/>
                  </a:schemeClr>
                </a:solidFill>
                <a:latin typeface="Abadi" panose="020B0604020104020204" pitchFamily="34" charset="0"/>
              </a:rPr>
              <a:t> URL: </a:t>
            </a:r>
            <a:r>
              <a:rPr lang="en-US" sz="2000" dirty="0">
                <a:solidFill>
                  <a:schemeClr val="accent3">
                    <a:lumMod val="25000"/>
                  </a:schemeClr>
                </a:solidFill>
                <a:latin typeface="Abadi" panose="020B0604020104020204" pitchFamily="34" charset="0"/>
                <a:hlinkClick r:id="rId3"/>
              </a:rPr>
              <a:t>https://github.com/longnguyencbct/IBM-DS-Course-Repo/blob/main/Applied_Data_Science_Capstone/1_jupyter-labs-spacex-data-collection-api.ipynb</a:t>
            </a:r>
            <a:endParaRPr lang="en-US" sz="2000" dirty="0">
              <a:solidFill>
                <a:schemeClr val="accent3">
                  <a:lumMod val="25000"/>
                </a:schemeClr>
              </a:solidFill>
              <a:latin typeface="Abadi" panose="020B0604020104020204" pitchFamily="34" charset="0"/>
            </a:endParaRPr>
          </a:p>
          <a:p>
            <a:endParaRPr lang="en-US" sz="2000" dirty="0"/>
          </a:p>
          <a:p>
            <a:endParaRPr lang="en-US" sz="20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26" name="Picture 2">
            <a:extLst>
              <a:ext uri="{FF2B5EF4-FFF2-40B4-BE49-F238E27FC236}">
                <a16:creationId xmlns:a16="http://schemas.microsoft.com/office/drawing/2014/main" id="{3D006F8E-8DE8-87BA-8B5F-7859339964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874" y="2259073"/>
            <a:ext cx="10779098" cy="1628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421</TotalTime>
  <Words>1626</Words>
  <Application>Microsoft Office PowerPoint</Application>
  <PresentationFormat>Widescreen</PresentationFormat>
  <Paragraphs>248</Paragraphs>
  <Slides>48</Slides>
  <Notes>14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Long Long</cp:lastModifiedBy>
  <cp:revision>354</cp:revision>
  <dcterms:created xsi:type="dcterms:W3CDTF">2021-04-29T18:58:34Z</dcterms:created>
  <dcterms:modified xsi:type="dcterms:W3CDTF">2024-08-25T14:28:35Z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